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419424" cy="3329581"/>
          </a:xfrm>
        </p:spPr>
        <p:txBody>
          <a:bodyPr/>
          <a:lstStyle/>
          <a:p>
            <a:r>
              <a:rPr lang="en-US" sz="6000" dirty="0"/>
              <a:t>ODE 3 – Systems of ODEs, </a:t>
            </a:r>
            <a:r>
              <a:rPr lang="en-US" sz="6000" dirty="0" err="1"/>
              <a:t>Symplectic</a:t>
            </a:r>
            <a:r>
              <a:rPr lang="en-US" sz="6000" dirty="0"/>
              <a:t> Integrators, and Variable Step Size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 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424548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anything weird here?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48" y="2052638"/>
            <a:ext cx="3961216" cy="419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99" y="2052639"/>
            <a:ext cx="3883241" cy="4195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0674" y="2183732"/>
            <a:ext cx="13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 = 0.01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5253" y="2233863"/>
            <a:ext cx="13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 = 0.001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8472" y="6291125"/>
            <a:ext cx="883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202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issue here is that Euler’s method is not energy conserving.</a:t>
            </a:r>
          </a:p>
          <a:p>
            <a:pPr lvl="1"/>
            <a:r>
              <a:rPr lang="en-US" dirty="0"/>
              <a:t>RK4 is also not energy conserving.</a:t>
            </a:r>
          </a:p>
          <a:p>
            <a:r>
              <a:rPr lang="en-US" dirty="0"/>
              <a:t>The problem is particularly easy to see in this example because of the periodic behavior of the system.</a:t>
            </a:r>
          </a:p>
          <a:p>
            <a:r>
              <a:rPr lang="en-US" dirty="0"/>
              <a:t>The pendulum should go back and forth between the left and right positions.</a:t>
            </a:r>
          </a:p>
          <a:p>
            <a:r>
              <a:rPr lang="en-US" dirty="0"/>
              <a:t>However, if Euler’s Method overshoots the extreme point even slightly, the system now has more energy.</a:t>
            </a:r>
          </a:p>
          <a:p>
            <a:pPr lvl="1"/>
            <a:r>
              <a:rPr lang="en-US" dirty="0"/>
              <a:t>The effect can quickly compound.</a:t>
            </a:r>
          </a:p>
          <a:p>
            <a:r>
              <a:rPr lang="en-US" dirty="0"/>
              <a:t>Using a smaller step size can minimize the problem but does not remove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Symplectic</a:t>
            </a:r>
            <a:r>
              <a:rPr lang="en-US" dirty="0"/>
              <a:t> Integrators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of energy conservation breaking in our ODE solvers becomes especially troublesome when we wish to model a system for long periods of time.</a:t>
            </a:r>
          </a:p>
          <a:p>
            <a:r>
              <a:rPr lang="en-US" dirty="0"/>
              <a:t>The longer we go, the further the energy creeps up.</a:t>
            </a:r>
          </a:p>
          <a:p>
            <a:r>
              <a:rPr lang="en-US" dirty="0"/>
              <a:t>We need integrators that </a:t>
            </a:r>
            <a:r>
              <a:rPr lang="en-US" i="1" dirty="0"/>
              <a:t>conserve</a:t>
            </a:r>
            <a:r>
              <a:rPr lang="en-US" dirty="0"/>
              <a:t> energy.</a:t>
            </a:r>
          </a:p>
          <a:p>
            <a:r>
              <a:rPr lang="en-US" dirty="0"/>
              <a:t>Such integrators are called </a:t>
            </a:r>
            <a:r>
              <a:rPr lang="en-US" dirty="0" err="1"/>
              <a:t>symplectic</a:t>
            </a:r>
            <a:r>
              <a:rPr lang="en-US" dirty="0"/>
              <a:t> integrators.</a:t>
            </a:r>
          </a:p>
          <a:p>
            <a:r>
              <a:rPr lang="en-US" dirty="0"/>
              <a:t>One such method is the Semi-implicit Euler Method.</a:t>
            </a:r>
          </a:p>
          <a:p>
            <a:r>
              <a:rPr lang="en-US" dirty="0"/>
              <a:t>The most popular one is the Velocity </a:t>
            </a:r>
            <a:r>
              <a:rPr lang="en-US" dirty="0" err="1"/>
              <a:t>Verlet</a:t>
            </a:r>
            <a:r>
              <a:rPr lang="en-US" dirty="0"/>
              <a:t> family of algorithms.</a:t>
            </a:r>
          </a:p>
        </p:txBody>
      </p:sp>
    </p:spTree>
    <p:extLst>
      <p:ext uri="{BB962C8B-B14F-4D97-AF65-F5344CB8AC3E}">
        <p14:creationId xmlns:p14="http://schemas.microsoft.com/office/powerpoint/2010/main" val="1805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</a:t>
            </a:r>
            <a:r>
              <a:rPr lang="en-US" dirty="0" err="1"/>
              <a:t>Verlet</a:t>
            </a:r>
            <a:r>
              <a:rPr lang="en-US" dirty="0"/>
              <a:t>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typically apply the Velocity </a:t>
                </a:r>
                <a:r>
                  <a:rPr lang="en-US" dirty="0" err="1"/>
                  <a:t>Verlet</a:t>
                </a:r>
                <a:r>
                  <a:rPr lang="en-US" dirty="0"/>
                  <a:t> Algorithm to the position of particles in a simulation.</a:t>
                </a:r>
              </a:p>
              <a:p>
                <a:r>
                  <a:rPr lang="en-US" dirty="0"/>
                  <a:t>The ODE in questions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here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the interaction potential between particles.</a:t>
                </a:r>
              </a:p>
              <a:p>
                <a:r>
                  <a:rPr lang="en-US" dirty="0"/>
                  <a:t>The basic Velocity </a:t>
                </a:r>
                <a:r>
                  <a:rPr lang="en-US" dirty="0" err="1"/>
                  <a:t>Verlet</a:t>
                </a:r>
                <a:r>
                  <a:rPr lang="en-US" dirty="0"/>
                  <a:t> algorithm is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54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</a:t>
            </a:r>
            <a:r>
              <a:rPr lang="en-US" dirty="0" err="1"/>
              <a:t>Verlet</a:t>
            </a:r>
            <a:r>
              <a:rPr lang="en-US" dirty="0"/>
              <a:t> Algorithm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is typically implemented with a half step on the velocity.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using the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assumes that the interaction potential is a function only of the positions and not the velocities.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12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these </a:t>
            </a:r>
            <a:r>
              <a:rPr lang="en-US" dirty="0" err="1"/>
              <a:t>symplectic</a:t>
            </a:r>
            <a:r>
              <a:rPr lang="en-US" dirty="0"/>
              <a:t> methods will have “Energy Drift” but the effect is several order of magnitudes better than non </a:t>
            </a:r>
            <a:r>
              <a:rPr lang="en-US" dirty="0" err="1"/>
              <a:t>symplectic</a:t>
            </a:r>
            <a:r>
              <a:rPr lang="en-US" dirty="0"/>
              <a:t> methods.</a:t>
            </a:r>
          </a:p>
          <a:p>
            <a:r>
              <a:rPr lang="en-US" dirty="0"/>
              <a:t>Over very long time periods, the energy will still drift.</a:t>
            </a:r>
          </a:p>
          <a:p>
            <a:r>
              <a:rPr lang="en-US" dirty="0"/>
              <a:t>In Molecular Dynamics fields, where these methods are often used, how much the energy drifts is one measure of the quality of a simulation.</a:t>
            </a:r>
          </a:p>
        </p:txBody>
      </p:sp>
    </p:spTree>
    <p:extLst>
      <p:ext uri="{BB962C8B-B14F-4D97-AF65-F5344CB8AC3E}">
        <p14:creationId xmlns:p14="http://schemas.microsoft.com/office/powerpoint/2010/main" val="87786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Orbital Mechanics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Modeling astronomical bodies is a very </a:t>
                </a:r>
                <a:r>
                  <a:rPr lang="en-US" dirty="0" err="1"/>
                  <a:t>very</a:t>
                </a:r>
                <a:r>
                  <a:rPr lang="en-US" dirty="0"/>
                  <a:t> old problem.</a:t>
                </a:r>
              </a:p>
              <a:p>
                <a:r>
                  <a:rPr lang="en-US" dirty="0"/>
                  <a:t>Astronomers for thousands of years have tried to predict the motion of the stars and planets.</a:t>
                </a:r>
              </a:p>
              <a:p>
                <a:r>
                  <a:rPr lang="en-US" dirty="0"/>
                  <a:t>The problem should, in theory, be quite simple.</a:t>
                </a:r>
              </a:p>
              <a:p>
                <a:r>
                  <a:rPr lang="en-US" dirty="0"/>
                  <a:t>We just need to find the solution to coupled ODEs arising from Newton’s Second Law with a force term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have any number of planets, stars, etc. in the system we wish to model.</a:t>
                </a:r>
              </a:p>
              <a:p>
                <a:r>
                  <a:rPr lang="en-US" dirty="0"/>
                  <a:t>Any number more than 2 is intractable.</a:t>
                </a:r>
              </a:p>
              <a:p>
                <a:pPr lvl="1"/>
                <a:r>
                  <a:rPr lang="en-US" dirty="0"/>
                  <a:t>Much to chagrin of astronomers.</a:t>
                </a:r>
              </a:p>
              <a:p>
                <a:pPr lvl="1"/>
                <a:r>
                  <a:rPr lang="en-US" dirty="0"/>
                  <a:t>And also the </a:t>
                </a:r>
                <a:r>
                  <a:rPr lang="en-US" dirty="0" err="1"/>
                  <a:t>Trisolarans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 r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2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Orbital Mechanics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we’ve said before, the ODE modeling a system with 3 interacting bodies exhibits chaotic motion.</a:t>
            </a:r>
          </a:p>
          <a:p>
            <a:r>
              <a:rPr lang="en-US" dirty="0"/>
              <a:t>Chaos is a fancy term for </a:t>
            </a:r>
            <a:r>
              <a:rPr lang="en-US" b="1" dirty="0"/>
              <a:t>extreme dependence on initial conditions</a:t>
            </a:r>
            <a:r>
              <a:rPr lang="en-US" dirty="0"/>
              <a:t>.</a:t>
            </a:r>
          </a:p>
          <a:p>
            <a:r>
              <a:rPr lang="en-US" dirty="0"/>
              <a:t>If the initial conditions change even slightly, we can get entirely different outcomes.</a:t>
            </a:r>
          </a:p>
          <a:p>
            <a:r>
              <a:rPr lang="en-US" dirty="0"/>
              <a:t>In our parlance, we would say that the solution is ill-conditioned in regard to the initial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9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Simulations of Orbital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similar reasons behind the energy drift seen before, orbital mechanics simulations exhibit non-closed orbits.</a:t>
            </a:r>
          </a:p>
          <a:p>
            <a:r>
              <a:rPr lang="en-US" dirty="0"/>
              <a:t>Orbits should, ideally, be closed.</a:t>
            </a:r>
          </a:p>
          <a:p>
            <a:r>
              <a:rPr lang="en-US" dirty="0"/>
              <a:t>The Earth orbits in a closed ellipse around the Sun.</a:t>
            </a:r>
          </a:p>
          <a:p>
            <a:r>
              <a:rPr lang="en-US" dirty="0"/>
              <a:t>The Moon orbits in a closed ellipse around the Earth. </a:t>
            </a:r>
          </a:p>
          <a:p>
            <a:pPr lvl="1"/>
            <a:r>
              <a:rPr lang="en-US" dirty="0"/>
              <a:t>There are some slight caveats here but we can safely ignore them.</a:t>
            </a:r>
          </a:p>
          <a:p>
            <a:r>
              <a:rPr lang="en-US" dirty="0"/>
              <a:t>This occurs because of the conservation of momentum.</a:t>
            </a:r>
          </a:p>
          <a:p>
            <a:r>
              <a:rPr lang="en-US" dirty="0"/>
              <a:t>Since the simple integrators we looked at before didn’t conserve the energy of the system, they also won’t conserve the momentum.</a:t>
            </a:r>
          </a:p>
        </p:txBody>
      </p:sp>
    </p:spTree>
    <p:extLst>
      <p:ext uri="{BB962C8B-B14F-4D97-AF65-F5344CB8AC3E}">
        <p14:creationId xmlns:p14="http://schemas.microsoft.com/office/powerpoint/2010/main" val="18415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Method applied to the one-body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770" y="2052638"/>
            <a:ext cx="7168236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1006" y="5990336"/>
            <a:ext cx="883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77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methods we’ve looked at so far were used to solve first order differential equations.</a:t>
            </a:r>
          </a:p>
          <a:p>
            <a:r>
              <a:rPr lang="en-US" dirty="0"/>
              <a:t>As a reminder, a first order ODE is one where only the first derivative of the dependent variable appears.</a:t>
            </a:r>
          </a:p>
          <a:p>
            <a:pPr lvl="1"/>
            <a:r>
              <a:rPr lang="en-US" dirty="0"/>
              <a:t>No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etc. derivatives appear.</a:t>
            </a:r>
          </a:p>
          <a:p>
            <a:r>
              <a:rPr lang="en-US" dirty="0"/>
              <a:t>Such ODEs are very common in physics and engineering applications.</a:t>
            </a:r>
          </a:p>
          <a:p>
            <a:pPr lvl="1"/>
            <a:r>
              <a:rPr lang="en-US" dirty="0"/>
              <a:t>Newton’s Law of Cooling</a:t>
            </a:r>
          </a:p>
          <a:p>
            <a:pPr lvl="1"/>
            <a:r>
              <a:rPr lang="en-US" dirty="0"/>
              <a:t>Population growth</a:t>
            </a:r>
          </a:p>
          <a:p>
            <a:pPr lvl="1"/>
            <a:r>
              <a:rPr lang="en-US" dirty="0"/>
              <a:t>Predator Prey modeling</a:t>
            </a:r>
          </a:p>
          <a:p>
            <a:pPr lvl="1"/>
            <a:r>
              <a:rPr lang="en-US" dirty="0"/>
              <a:t>A falling object subject to air resistance</a:t>
            </a:r>
          </a:p>
        </p:txBody>
      </p:sp>
    </p:spTree>
    <p:extLst>
      <p:ext uri="{BB962C8B-B14F-4D97-AF65-F5344CB8AC3E}">
        <p14:creationId xmlns:p14="http://schemas.microsoft.com/office/powerpoint/2010/main" val="399639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Method applied to the one-body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871" y="2052638"/>
            <a:ext cx="6288033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20904" y="5940623"/>
            <a:ext cx="883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656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Step-Size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approaches we have looked at so far have used a constant step-size.</a:t>
            </a:r>
          </a:p>
          <a:p>
            <a:r>
              <a:rPr lang="en-US" dirty="0"/>
              <a:t>However, this is sometimes quite limiting.</a:t>
            </a:r>
          </a:p>
          <a:p>
            <a:r>
              <a:rPr lang="en-US" dirty="0"/>
              <a:t>Some ODEs have regions of rapid change where a very small step size might be needed.</a:t>
            </a:r>
          </a:p>
          <a:p>
            <a:r>
              <a:rPr lang="en-US" dirty="0"/>
              <a:t>Those same ODEs might also have regions where there is very little change and the small step size is unnecessary.</a:t>
            </a:r>
          </a:p>
          <a:p>
            <a:r>
              <a:rPr lang="en-US" dirty="0"/>
              <a:t>If we can vary our step size autonomously, we can get the best of both worlds!</a:t>
            </a:r>
          </a:p>
          <a:p>
            <a:pPr lvl="1"/>
            <a:r>
              <a:rPr lang="en-US" dirty="0"/>
              <a:t>Accurately solving the regions of rapid change and quickly solving the regions of slow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5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Similar to our variable step size for numerical integration, we will look at the local error of the update step to determine whether we need a smaller step-size.</a:t>
                </a:r>
              </a:p>
              <a:p>
                <a:r>
                  <a:rPr lang="en-US" dirty="0"/>
                  <a:t>To do this, we need an approximation of the error at the current point.</a:t>
                </a:r>
              </a:p>
              <a:p>
                <a:r>
                  <a:rPr lang="en-US" dirty="0"/>
                  <a:t>For an FDE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we get for a single step with step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𝑎𝑝𝑝𝑟𝑜𝑥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That same FDE with a step-size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gives 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𝑎𝑝𝑝𝑟𝑜𝑥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subtract the two equations and solve for the error,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7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the Step-Size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an error estimate, we can use it as a criterion to decide how to change the step size.</a:t>
            </a:r>
          </a:p>
          <a:p>
            <a:r>
              <a:rPr lang="en-US" dirty="0"/>
              <a:t>You typically set an upper and lower bound on the error.</a:t>
            </a:r>
          </a:p>
          <a:p>
            <a:r>
              <a:rPr lang="en-US" dirty="0"/>
              <a:t>If your error is too large, you halve the step size.</a:t>
            </a:r>
          </a:p>
          <a:p>
            <a:pPr lvl="1"/>
            <a:r>
              <a:rPr lang="en-US" dirty="0"/>
              <a:t>This allows us to maintain accuracy when needed.</a:t>
            </a:r>
          </a:p>
          <a:p>
            <a:r>
              <a:rPr lang="en-US" dirty="0"/>
              <a:t>If your error is too small, you double the step size.</a:t>
            </a:r>
          </a:p>
          <a:p>
            <a:pPr lvl="1"/>
            <a:r>
              <a:rPr lang="en-US" dirty="0"/>
              <a:t>This allows us to quickly move along and not waste time where it isn’t needed.</a:t>
            </a:r>
          </a:p>
          <a:p>
            <a:r>
              <a:rPr lang="en-US" dirty="0"/>
              <a:t>This requires much more computational effort.</a:t>
            </a:r>
          </a:p>
        </p:txBody>
      </p:sp>
    </p:spTree>
    <p:extLst>
      <p:ext uri="{BB962C8B-B14F-4D97-AF65-F5344CB8AC3E}">
        <p14:creationId xmlns:p14="http://schemas.microsoft.com/office/powerpoint/2010/main" val="3678596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simply doubling our computational effort as the previous method did, we can be more careful in how we estimate the error.</a:t>
                </a:r>
              </a:p>
              <a:p>
                <a:r>
                  <a:rPr lang="en-US" dirty="0"/>
                  <a:t>One such method uses pairs of Rung-</a:t>
                </a:r>
                <a:r>
                  <a:rPr lang="en-US" dirty="0" err="1"/>
                  <a:t>Kutta</a:t>
                </a:r>
                <a:r>
                  <a:rPr lang="en-US" dirty="0"/>
                  <a:t> methods, one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one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These pairs are chosen carefully so that the amount of extra computation needed to calculate both is minimized.</a:t>
                </a:r>
              </a:p>
              <a:p>
                <a:r>
                  <a:rPr lang="en-US" dirty="0"/>
                  <a:t>We then use the two methods to approximate the error at the current step and decide whether a halving or doubling is needed.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1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One such approach uses </a:t>
                </a:r>
                <a:r>
                  <a:rPr lang="en-US" dirty="0" err="1"/>
                  <a:t>Runge-Kutta</a:t>
                </a:r>
                <a:r>
                  <a:rPr lang="en-US" dirty="0"/>
                  <a:t> methods of order 2 and 3.</a:t>
                </a:r>
              </a:p>
              <a:p>
                <a:r>
                  <a:rPr lang="en-US" dirty="0"/>
                  <a:t>The 2</a:t>
                </a:r>
                <a:r>
                  <a:rPr lang="en-US" baseline="30000" dirty="0"/>
                  <a:t>nd</a:t>
                </a:r>
                <a:r>
                  <a:rPr lang="en-US" dirty="0"/>
                  <a:t> order method is the explicit trapezoid method and it is paired with a 3</a:t>
                </a:r>
                <a:r>
                  <a:rPr lang="en-US" baseline="30000" dirty="0"/>
                  <a:t>rd</a:t>
                </a:r>
                <a:r>
                  <a:rPr lang="en-US" dirty="0"/>
                  <a:t> order </a:t>
                </a:r>
                <a:r>
                  <a:rPr lang="en-US" dirty="0" err="1"/>
                  <a:t>Runge-Kutta</a:t>
                </a:r>
                <a:r>
                  <a:rPr lang="en-US" dirty="0"/>
                  <a:t> method.</a:t>
                </a:r>
              </a:p>
              <a:p>
                <a:r>
                  <a:rPr lang="en-US" dirty="0"/>
                  <a:t>The two update steps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with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418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RK23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error can be estimated from these two methods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now use this with a pair of upper and lower bounds on the error to implement a variable step-size method.</a:t>
                </a:r>
              </a:p>
              <a:p>
                <a:r>
                  <a:rPr lang="en-US" dirty="0"/>
                  <a:t>This implementation only required one additional evaluation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compared to the standard trapezoid method.</a:t>
                </a:r>
              </a:p>
              <a:p>
                <a:r>
                  <a:rPr lang="en-US" dirty="0"/>
                  <a:t>Since we already have the terms we need to update with the 3</a:t>
                </a:r>
                <a:r>
                  <a:rPr lang="en-US" baseline="30000" dirty="0"/>
                  <a:t>rd</a:t>
                </a:r>
                <a:r>
                  <a:rPr lang="en-US" dirty="0"/>
                  <a:t> order method, we can do so.</a:t>
                </a:r>
              </a:p>
              <a:p>
                <a:pPr lvl="1"/>
                <a:r>
                  <a:rPr lang="en-US" dirty="0"/>
                  <a:t>This is called local extrapolation.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82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170" y="1559623"/>
            <a:ext cx="8946541" cy="4195481"/>
          </a:xfrm>
        </p:spPr>
        <p:txBody>
          <a:bodyPr/>
          <a:lstStyle/>
          <a:p>
            <a:r>
              <a:rPr lang="en-US" dirty="0"/>
              <a:t>A very popular choice for the embedded pair are </a:t>
            </a:r>
            <a:r>
              <a:rPr lang="en-US" dirty="0" err="1"/>
              <a:t>Runge-Kutta</a:t>
            </a:r>
            <a:r>
              <a:rPr lang="en-US" dirty="0"/>
              <a:t> methods of order 4 and 5.</a:t>
            </a:r>
          </a:p>
          <a:p>
            <a:r>
              <a:rPr lang="en-US" dirty="0"/>
              <a:t>This is sometimes called the </a:t>
            </a:r>
            <a:r>
              <a:rPr lang="en-US" dirty="0" err="1"/>
              <a:t>Runge</a:t>
            </a:r>
            <a:r>
              <a:rPr lang="en-US" dirty="0"/>
              <a:t>-</a:t>
            </a:r>
            <a:r>
              <a:rPr lang="en-US" dirty="0" err="1"/>
              <a:t>Kutta</a:t>
            </a:r>
            <a:r>
              <a:rPr lang="en-US" dirty="0"/>
              <a:t>-Fehlberg method.</a:t>
            </a:r>
          </a:p>
          <a:p>
            <a:r>
              <a:rPr lang="en-US" dirty="0"/>
              <a:t>It uses six function evaluations.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29" y="2664513"/>
            <a:ext cx="4939214" cy="3251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29" y="5916276"/>
            <a:ext cx="4939214" cy="523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0834" y="6446716"/>
            <a:ext cx="883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4666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Dormand</a:t>
            </a:r>
            <a:r>
              <a:rPr lang="en-US" dirty="0"/>
              <a:t>-Prince 4/5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122" y="1427276"/>
            <a:ext cx="8946541" cy="4195481"/>
          </a:xfrm>
        </p:spPr>
        <p:txBody>
          <a:bodyPr/>
          <a:lstStyle/>
          <a:p>
            <a:r>
              <a:rPr lang="en-US" dirty="0"/>
              <a:t>Another choice of embedded pair is the </a:t>
            </a:r>
            <a:r>
              <a:rPr lang="en-US" dirty="0" err="1"/>
              <a:t>Dormand</a:t>
            </a:r>
            <a:r>
              <a:rPr lang="en-US" dirty="0"/>
              <a:t>-Prince 45 method.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60" y="2128849"/>
            <a:ext cx="3610996" cy="139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6" y="3598227"/>
            <a:ext cx="5915525" cy="3148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8" y="2219605"/>
            <a:ext cx="5552658" cy="1012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4214" y="3485987"/>
            <a:ext cx="88388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538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Dormand</a:t>
            </a:r>
            <a:r>
              <a:rPr lang="en-US" dirty="0"/>
              <a:t>-Prince 4/5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Dormand-Prince 45 is particularly useful because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 can be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next update step.</a:t>
                </a:r>
              </a:p>
              <a:p>
                <a:r>
                  <a:rPr lang="en-US" dirty="0"/>
                  <a:t>In this way we can use all evaluations of the function and not waste any.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next step, this is a First Same As Last method.</a:t>
                </a:r>
              </a:p>
              <a:p>
                <a:pPr lvl="1"/>
                <a:r>
                  <a:rPr lang="en-US" dirty="0"/>
                  <a:t>FSAL for short.</a:t>
                </a:r>
              </a:p>
              <a:p>
                <a:r>
                  <a:rPr lang="en-US" dirty="0"/>
                  <a:t>This is what </a:t>
                </a:r>
                <a:r>
                  <a:rPr lang="en-US" dirty="0" err="1"/>
                  <a:t>Matlab</a:t>
                </a:r>
                <a:r>
                  <a:rPr lang="en-US" dirty="0"/>
                  <a:t> uses in its built in </a:t>
                </a:r>
                <a:r>
                  <a:rPr lang="en-US" i="1" dirty="0"/>
                  <a:t>ode45 </a:t>
                </a:r>
                <a:r>
                  <a:rPr lang="en-US" dirty="0"/>
                  <a:t>function.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0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order equations are great and all but…</a:t>
            </a:r>
          </a:p>
          <a:p>
            <a:r>
              <a:rPr lang="en-US" dirty="0"/>
              <a:t>We often want to look at higher order ODEs as well.</a:t>
            </a:r>
          </a:p>
          <a:p>
            <a:r>
              <a:rPr lang="en-US" dirty="0"/>
              <a:t>These sorts of equations appear frequently when looking at the motion of astronomical bodies.</a:t>
            </a:r>
          </a:p>
          <a:p>
            <a:r>
              <a:rPr lang="en-US" dirty="0"/>
              <a:t>Most models of moving particles subject to external forces involve second order derivatives.</a:t>
            </a:r>
          </a:p>
          <a:p>
            <a:r>
              <a:rPr lang="en-US" dirty="0"/>
              <a:t>Sometimes, even higher order ODEs are encountered.</a:t>
            </a:r>
          </a:p>
          <a:p>
            <a:r>
              <a:rPr lang="en-US" dirty="0"/>
              <a:t>One more common example comes from modeling the stress in beams.</a:t>
            </a:r>
          </a:p>
          <a:p>
            <a:pPr lvl="1"/>
            <a:r>
              <a:rPr lang="en-US" dirty="0"/>
              <a:t>If you’re interested in this you can google Euler–Bernoulli beam theory.</a:t>
            </a:r>
          </a:p>
          <a:p>
            <a:pPr lvl="1"/>
            <a:r>
              <a:rPr lang="en-US" dirty="0"/>
              <a:t>It involves a fourth order ODE.</a:t>
            </a:r>
          </a:p>
        </p:txBody>
      </p:sp>
    </p:spTree>
    <p:extLst>
      <p:ext uri="{BB962C8B-B14F-4D97-AF65-F5344CB8AC3E}">
        <p14:creationId xmlns:p14="http://schemas.microsoft.com/office/powerpoint/2010/main" val="3200185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Step-Size example </a:t>
            </a:r>
          </a:p>
        </p:txBody>
      </p:sp>
      <p:pic>
        <p:nvPicPr>
          <p:cNvPr id="1026" name="Picture 2" descr="Figure contains an axes object. The axes object with title S o l u t i o n blank o f blank v a n blank d e r blank P o l blank E q u a t i o n blank ( mu blank = blank 1 ) blank w i t h blank O D E 4 5 contains 2 objects of type line. These objects represent y_1, y_2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502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0111" y="6135354"/>
            <a:ext cx="150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Mathworks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34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Step-Size Example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63" y="1915778"/>
            <a:ext cx="7187575" cy="419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310" y="1915778"/>
            <a:ext cx="2124075" cy="120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4058" y="6488668"/>
            <a:ext cx="17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3578183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numerically solve these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our methods are applicable to first order ODEs, it would be nice if we could somehow represent these higher order ODEs as first order equations.</a:t>
            </a:r>
          </a:p>
          <a:p>
            <a:r>
              <a:rPr lang="en-US" dirty="0"/>
              <a:t>Well, guess what!</a:t>
            </a:r>
          </a:p>
          <a:p>
            <a:r>
              <a:rPr lang="en-US" dirty="0"/>
              <a:t>We can!</a:t>
            </a:r>
          </a:p>
          <a:p>
            <a:r>
              <a:rPr lang="en-US" dirty="0"/>
              <a:t>You might remember from your Diff </a:t>
            </a:r>
            <a:r>
              <a:rPr lang="en-US" dirty="0" err="1"/>
              <a:t>Eq</a:t>
            </a:r>
            <a:r>
              <a:rPr lang="en-US" dirty="0"/>
              <a:t> class that we can convert a higher order ODE into a system of coupled first order ODEs.</a:t>
            </a:r>
          </a:p>
          <a:p>
            <a:r>
              <a:rPr lang="en-US" dirty="0"/>
              <a:t>When we do that, we can apply our methods to these coupled systems.</a:t>
            </a:r>
          </a:p>
        </p:txBody>
      </p:sp>
    </p:spTree>
    <p:extLst>
      <p:ext uri="{BB962C8B-B14F-4D97-AF65-F5344CB8AC3E}">
        <p14:creationId xmlns:p14="http://schemas.microsoft.com/office/powerpoint/2010/main" val="39501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 3</a:t>
            </a:r>
            <a:r>
              <a:rPr lang="en-US" baseline="30000" dirty="0"/>
              <a:t>rd</a:t>
            </a:r>
            <a:r>
              <a:rPr lang="en-US" dirty="0"/>
              <a:t> order ODE into a system of 1</a:t>
            </a:r>
            <a:r>
              <a:rPr lang="en-US" baseline="30000" dirty="0"/>
              <a:t>st</a:t>
            </a:r>
            <a:r>
              <a:rPr lang="en-US" dirty="0"/>
              <a:t> ODEs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9"/>
                <a:ext cx="8946541" cy="41252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Let’s convert this third order differential into a system of first order 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⃛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̈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typical approach for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order ODE is 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new variables.</a:t>
                </a:r>
              </a:p>
              <a:p>
                <a:r>
                  <a:rPr lang="en-US" dirty="0"/>
                  <a:t>In this example we have,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now write the original equation as a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9"/>
                <a:ext cx="8946541" cy="4125298"/>
              </a:xfrm>
              <a:blipFill>
                <a:blip r:embed="rId2"/>
                <a:stretch>
                  <a:fillRect l="-272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5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Euler’s Method to a System of ODEs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Write the Euler Method update steps for the coupled system of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with the initial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need to apply Euler’s method to each ODE in turn.</a:t>
                </a:r>
              </a:p>
              <a:p>
                <a:r>
                  <a:rPr lang="en-US" dirty="0"/>
                  <a:t>First, we need the update step for the first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Next, we need the update step for the second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8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Euler’s Method to a system of ODEs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these two equations,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we can update them simultaneously to solve this system.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7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higher order ODEs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solve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order ODE we first convert it into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coupled first order ODEs by making the substitution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You then write down the update steps for whatever numerical ODE method you are using.</a:t>
                </a:r>
              </a:p>
              <a:p>
                <a:pPr lvl="1"/>
                <a:r>
                  <a:rPr lang="en-US" dirty="0"/>
                  <a:t>You can use Euler method, Trapezoid method, RK4, etc..</a:t>
                </a:r>
              </a:p>
              <a:p>
                <a:r>
                  <a:rPr lang="en-US" dirty="0"/>
                  <a:t>All of the first order ODEs can be updated in parallel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8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Pendulum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ODE modeling a pendulum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with mass,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allowed to swing through a full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𝑚𝑙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 second order ODE so we need to convert it into a system of first order 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solving this numerically using something like Euler’s Method can lead to some interesting and unphysical results.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9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1818</TotalTime>
  <Words>2907</Words>
  <Application>Microsoft Office PowerPoint</Application>
  <PresentationFormat>Widescreen</PresentationFormat>
  <Paragraphs>205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Century Gothic</vt:lpstr>
      <vt:lpstr>Wingdings 3</vt:lpstr>
      <vt:lpstr>Ion</vt:lpstr>
      <vt:lpstr>ODE 3 – Systems of ODEs, Symplectic Integrators, and Variable Step Size Methods</vt:lpstr>
      <vt:lpstr>First Order ODEs</vt:lpstr>
      <vt:lpstr>Higher order ODEs</vt:lpstr>
      <vt:lpstr>How can we numerically solve these systems?</vt:lpstr>
      <vt:lpstr>Converting a 3rd order ODE into a system of 1st ODEs Example</vt:lpstr>
      <vt:lpstr>Applying Euler’s Method to a System of ODEs Example</vt:lpstr>
      <vt:lpstr>Applying Euler’s Method to a system of ODEs Example cont</vt:lpstr>
      <vt:lpstr>Solving higher order ODEs in general</vt:lpstr>
      <vt:lpstr>Modeling the Pendulum</vt:lpstr>
      <vt:lpstr>Notice anything weird here?</vt:lpstr>
      <vt:lpstr>Energy Conservation</vt:lpstr>
      <vt:lpstr>Symplectic Integrators</vt:lpstr>
      <vt:lpstr>Velocity Verlet Algorithm </vt:lpstr>
      <vt:lpstr>Velocity Verlet Algorithm cont</vt:lpstr>
      <vt:lpstr>Energy Drift</vt:lpstr>
      <vt:lpstr>Modeling Orbital Mechanics </vt:lpstr>
      <vt:lpstr>Modeling Orbital Mechanics cont</vt:lpstr>
      <vt:lpstr>Numerical Simulations of Orbital Mechanics</vt:lpstr>
      <vt:lpstr>Euler Method applied to the one-body problem</vt:lpstr>
      <vt:lpstr>Trapezoid Method applied to the one-body problem</vt:lpstr>
      <vt:lpstr>Variable Step-Size Methods</vt:lpstr>
      <vt:lpstr>Error Estimation</vt:lpstr>
      <vt:lpstr>Varying the Step-Size</vt:lpstr>
      <vt:lpstr>Embedded Pairs</vt:lpstr>
      <vt:lpstr>RK23</vt:lpstr>
      <vt:lpstr>RK23 cont</vt:lpstr>
      <vt:lpstr>RK45</vt:lpstr>
      <vt:lpstr>Dormand-Prince 4/5</vt:lpstr>
      <vt:lpstr>Dormand-Prince 4/5 cont</vt:lpstr>
      <vt:lpstr>Variable Step-Size example </vt:lpstr>
      <vt:lpstr>Variable Step-Size Example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ODE 3 – Systems of ODEs and Variable Step Sizes</dc:title>
  <dc:creator>Christopher John Moakler</dc:creator>
  <cp:lastModifiedBy>Christopher John Moakler</cp:lastModifiedBy>
  <cp:revision>27</cp:revision>
  <dcterms:created xsi:type="dcterms:W3CDTF">2022-04-21T04:23:49Z</dcterms:created>
  <dcterms:modified xsi:type="dcterms:W3CDTF">2022-11-15T08:29:10Z</dcterms:modified>
</cp:coreProperties>
</file>